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3" r:id="rId7"/>
    <p:sldId id="279" r:id="rId8"/>
    <p:sldId id="262" r:id="rId9"/>
    <p:sldId id="268" r:id="rId10"/>
    <p:sldId id="270" r:id="rId11"/>
    <p:sldId id="271" r:id="rId12"/>
    <p:sldId id="273" r:id="rId13"/>
    <p:sldId id="274" r:id="rId14"/>
    <p:sldId id="272" r:id="rId15"/>
    <p:sldId id="276" r:id="rId16"/>
    <p:sldId id="283" r:id="rId17"/>
    <p:sldId id="284" r:id="rId18"/>
    <p:sldId id="281" r:id="rId19"/>
    <p:sldId id="282" r:id="rId20"/>
    <p:sldId id="285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8FB"/>
    <a:srgbClr val="F69F36"/>
    <a:srgbClr val="E5EC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35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875" y="1214755"/>
            <a:ext cx="10138410" cy="1798320"/>
          </a:xfrm>
        </p:spPr>
        <p:txBody>
          <a:bodyPr>
            <a:normAutofit/>
          </a:bodyPr>
          <a:lstStyle/>
          <a:p>
            <a:r>
              <a:rPr lang="en-US" altLang="en-GB" sz="5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Stock Market Trading &amp; Portfolio Performance Analytics Platform</a:t>
            </a:r>
            <a:endParaRPr lang="en-US" altLang="en-GB" sz="5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6080" y="3013075"/>
            <a:ext cx="9702800" cy="2834005"/>
          </a:xfrm>
        </p:spPr>
        <p:txBody>
          <a:bodyPr/>
          <a:lstStyle/>
          <a:p>
            <a:r>
              <a:rPr lang="en-US" altLang="en-GB" sz="4000" b="1">
                <a:solidFill>
                  <a:srgbClr val="F69F36"/>
                </a:solidFill>
                <a:latin typeface="Times New Roman" panose="02020603050405020304" charset="0"/>
                <a:cs typeface="Times New Roman" panose="02020603050405020304" charset="0"/>
              </a:rPr>
              <a:t>End-to-End Data Analytics Platform</a:t>
            </a:r>
            <a:endParaRPr lang="en-US" altLang="en-GB" sz="4000" b="1">
              <a:solidFill>
                <a:srgbClr val="F69F3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4000" b="1">
              <a:solidFill>
                <a:srgbClr val="F69F36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endParaRPr lang="en-IN" altLang="en-US" sz="2800" b="1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r>
              <a:rPr lang="en-IN" altLang="en-US" sz="2800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</a:rPr>
              <a:t>- Presented By : </a:t>
            </a:r>
            <a:r>
              <a:rPr lang="en-IN" altLang="en-US" sz="2800" b="1">
                <a:solidFill>
                  <a:srgbClr val="00206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Pranathi Maganti</a:t>
            </a:r>
            <a:endParaRPr lang="en-IN" altLang="en-US" sz="2800" b="1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r"/>
            <a:endParaRPr lang="en-IN" altLang="en-US" sz="2800" b="1">
              <a:solidFill>
                <a:srgbClr val="00206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" y="249555"/>
            <a:ext cx="11069955" cy="1325880"/>
          </a:xfrm>
        </p:spPr>
        <p:txBody>
          <a:bodyPr>
            <a:normAutofit fontScale="90000"/>
          </a:bodyPr>
          <a:p>
            <a:r>
              <a:rPr lang="en-US" altLang="en-GB" sz="4665" b="1">
                <a:latin typeface="Times New Roman" panose="02020603050405020304" charset="0"/>
                <a:cs typeface="Times New Roman" panose="02020603050405020304" charset="0"/>
              </a:rPr>
              <a:t>Automated Failure Notifications (Email Alerts)</a:t>
            </a:r>
            <a:endParaRPr lang="en-US" altLang="en-GB" sz="4665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190" y="1575435"/>
            <a:ext cx="8778240" cy="4730750"/>
          </a:xfrm>
        </p:spPr>
        <p:txBody>
          <a:bodyPr>
            <a:normAutofit lnSpcReduction="10000"/>
          </a:bodyPr>
          <a:p>
            <a:pPr>
              <a:lnSpc>
                <a:spcPct val="7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Pipeline uses Apache Airflow’s native email alerting for proactive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 failure detection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Email notifications are triggered only when critical tasks (Gold layer)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fail.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Alerting is configured using built-in Airflow settings: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>
              <a:lnSpc>
                <a:spcPct val="70000"/>
              </a:lnSpc>
              <a:buNone/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>
              <a:lnSpc>
                <a:spcPct val="70000"/>
              </a:lnSpc>
              <a:buNone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email_on_failure = True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457200">
              <a:lnSpc>
                <a:spcPct val="70000"/>
              </a:lnSpc>
              <a:buNone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email_on_retry = False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SMTP configuration is managed at the Docker environment 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level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Enables immediate failure visibility without manual monitoring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77595" y="3546475"/>
            <a:ext cx="3600450" cy="92837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r="10660" b="-613"/>
          <a:stretch>
            <a:fillRect/>
          </a:stretch>
        </p:blipFill>
        <p:spPr>
          <a:xfrm>
            <a:off x="7606030" y="2906395"/>
            <a:ext cx="4462145" cy="25203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20650"/>
            <a:ext cx="10515600" cy="1325563"/>
          </a:xfrm>
        </p:spPr>
        <p:txBody>
          <a:bodyPr/>
          <a:p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Monitoring, Logging &amp; Error Handling</a:t>
            </a:r>
            <a:endParaRPr lang="en-GB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10352405" cy="4994275"/>
          </a:xfrm>
        </p:spPr>
        <p:txBody>
          <a:bodyPr>
            <a:noAutofit/>
          </a:bodyPr>
          <a:p>
            <a:pPr marL="0" indent="0">
              <a:lnSpc>
                <a:spcPct val="60000"/>
              </a:lnSpc>
              <a:buNone/>
            </a:pPr>
            <a:r>
              <a:rPr lang="en-US" altLang="en-GB" sz="2000" b="1">
                <a:latin typeface="Times New Roman" panose="02020603050405020304" charset="0"/>
                <a:cs typeface="Times New Roman" panose="02020603050405020304" charset="0"/>
              </a:rPr>
              <a:t>Airflow Monitoring</a:t>
            </a:r>
            <a:endParaRPr lang="en-US" altLang="en-GB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Real-time tracking of DAG runs, task states, retries, and execution duration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Graph, Gantt, and Tree views provide clear dependency and status visibility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endParaRPr lang="en-US" altLang="en-GB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en-GB" sz="2000" b="1">
                <a:latin typeface="Times New Roman" panose="02020603050405020304" charset="0"/>
                <a:cs typeface="Times New Roman" panose="02020603050405020304" charset="0"/>
              </a:rPr>
              <a:t>Retry &amp; Failure Handling</a:t>
            </a:r>
            <a:endParaRPr lang="en-US" altLang="en-GB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Centralized retry policies defined at the DAG level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Automatic retries with configurable delays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Downstream execution stops on failure to prevent bad data propagation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endParaRPr lang="en-US" altLang="en-GB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en-GB" sz="2000" b="1">
                <a:latin typeface="Times New Roman" panose="02020603050405020304" charset="0"/>
                <a:cs typeface="Times New Roman" panose="02020603050405020304" charset="0"/>
              </a:rPr>
              <a:t>Layer-wise Application Logging</a:t>
            </a:r>
            <a:endParaRPr lang="en-US" altLang="en-GB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Bronze: Ingestion events, file operations, missing data errors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Silver: Cleaning steps, transformations, feature engineering logs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Gold: Execution status tracked through Airflow task logs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endParaRPr lang="en-US" altLang="en-GB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US" altLang="en-GB" sz="2000" b="1">
                <a:latin typeface="Times New Roman" panose="02020603050405020304" charset="0"/>
                <a:cs typeface="Times New Roman" panose="02020603050405020304" charset="0"/>
              </a:rPr>
              <a:t>Centralized Log Storage</a:t>
            </a:r>
            <a:endParaRPr lang="en-US" altLang="en-GB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Logs stored at /opt/airflow/logs inside containers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Docker volume mapping enables local log access from VS Code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835" y="4415155"/>
            <a:ext cx="4215765" cy="1948180"/>
          </a:xfrm>
          <a:prstGeom prst="rect">
            <a:avLst/>
          </a:prstGeom>
        </p:spPr>
      </p:pic>
      <p:pic>
        <p:nvPicPr>
          <p:cNvPr id="12" name="Picture 10"/>
          <p:cNvPicPr>
            <a:picLocks noChangeAspect="1"/>
          </p:cNvPicPr>
          <p:nvPr/>
        </p:nvPicPr>
        <p:blipFill>
          <a:blip r:embed="rId2"/>
          <a:srcRect l="10273" t="54588" r="843" b="10892"/>
          <a:stretch>
            <a:fillRect/>
          </a:stretch>
        </p:blipFill>
        <p:spPr>
          <a:xfrm>
            <a:off x="7202170" y="2326005"/>
            <a:ext cx="4687570" cy="967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GB" b="1">
                <a:latin typeface="Times New Roman" panose="02020603050405020304" charset="0"/>
                <a:cs typeface="Times New Roman" panose="02020603050405020304" charset="0"/>
              </a:rPr>
              <a:t>PowerBI - </a:t>
            </a: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Dashboards Developed</a:t>
            </a:r>
            <a:endParaRPr lang="en-US" altLang="en-GB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>
              <a:lnSpc>
                <a:spcPct val="100000"/>
              </a:lnSpc>
            </a:pPr>
            <a:r>
              <a:rPr lang="en-US" altLang="en-GB" sz="2220" b="1">
                <a:latin typeface="Times New Roman" panose="02020603050405020304" charset="0"/>
                <a:cs typeface="Times New Roman" panose="02020603050405020304" charset="0"/>
              </a:rPr>
              <a:t>Stock Price Trend Dashboard</a:t>
            </a:r>
            <a:r>
              <a:rPr lang="en-IN" altLang="en-US" sz="222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222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en-GB" sz="2220">
                <a:latin typeface="Times New Roman" panose="02020603050405020304" charset="0"/>
                <a:cs typeface="Times New Roman" panose="02020603050405020304" charset="0"/>
              </a:rPr>
              <a:t>Analyzed sector-wise price behavior, trading volumes, and volatility to understand market structure and sector dominance.</a:t>
            </a: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en-GB" sz="2220" b="1">
                <a:latin typeface="Times New Roman" panose="02020603050405020304" charset="0"/>
                <a:cs typeface="Times New Roman" panose="02020603050405020304" charset="0"/>
              </a:rPr>
              <a:t>Portfolio Performance &amp; Return Analysis</a:t>
            </a:r>
            <a:r>
              <a:rPr lang="en-IN" altLang="en-US" sz="2220">
                <a:latin typeface="Times New Roman" panose="02020603050405020304" charset="0"/>
                <a:cs typeface="Times New Roman" panose="02020603050405020304" charset="0"/>
              </a:rPr>
              <a:t> : </a:t>
            </a:r>
            <a:r>
              <a:rPr lang="en-US" altLang="en-GB" sz="2220">
                <a:latin typeface="Times New Roman" panose="02020603050405020304" charset="0"/>
                <a:cs typeface="Times New Roman" panose="02020603050405020304" charset="0"/>
              </a:rPr>
              <a:t>Evaluated portfolio value trends, momentum, risk-adjusted returns, and performance distribution over time.</a:t>
            </a: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en-GB" sz="2220" b="1">
                <a:latin typeface="Times New Roman" panose="02020603050405020304" charset="0"/>
                <a:cs typeface="Times New Roman" panose="02020603050405020304" charset="0"/>
              </a:rPr>
              <a:t>Investor Behaviour Analysis</a:t>
            </a:r>
            <a:r>
              <a:rPr lang="en-IN" altLang="en-US" sz="2220">
                <a:latin typeface="Times New Roman" panose="02020603050405020304" charset="0"/>
                <a:cs typeface="Times New Roman" panose="02020603050405020304" charset="0"/>
              </a:rPr>
              <a:t> : </a:t>
            </a:r>
            <a:r>
              <a:rPr lang="en-US" altLang="en-GB" sz="2220">
                <a:latin typeface="Times New Roman" panose="02020603050405020304" charset="0"/>
                <a:cs typeface="Times New Roman" panose="02020603050405020304" charset="0"/>
              </a:rPr>
              <a:t>Studied investor activity patterns, trading intensity, top investors, and behavior classification (long-term vs swing traders).</a:t>
            </a: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en-GB" sz="2220" b="1">
                <a:latin typeface="Times New Roman" panose="02020603050405020304" charset="0"/>
                <a:cs typeface="Times New Roman" panose="02020603050405020304" charset="0"/>
              </a:rPr>
              <a:t>Risk &amp; Volatility Indicators</a:t>
            </a:r>
            <a:r>
              <a:rPr lang="en-IN" altLang="en-US" sz="2220" b="1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IN" altLang="en-US" sz="222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en-GB" sz="2220">
                <a:latin typeface="Times New Roman" panose="02020603050405020304" charset="0"/>
                <a:cs typeface="Times New Roman" panose="02020603050405020304" charset="0"/>
              </a:rPr>
              <a:t>Assessed stock-level and sector-level risk using volatility measures, risk efficiency scores, and risk–return relationships.</a:t>
            </a: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Data Modeling, Analytics &amp; Visualization</a:t>
            </a:r>
            <a:endParaRPr lang="en-US" altLang="en-GB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>
              <a:lnSpc>
                <a:spcPct val="9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Cleaned and transformed stock data using Power Query, including missing value handling and derived columns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Built a structured data model to enable accurate aggregations and cross-filtering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Implemented advanced DAX measures for portfolio performance, risk metrics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Enabled risk-adjusted and momentum-based analytics beyond basic aggregations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Applied conditional formatting, consistent color themes, and KPI cards for quick insights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Enabled interactive slicers, Top-N filters, and automatic data refresh in Power BI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35"/>
            <a:ext cx="121926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6045" y="0"/>
            <a:ext cx="122986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/>
        </p:nvPicPr>
        <p:blipFill>
          <a:blip r:embed="rId1"/>
          <a:srcRect t="1889"/>
          <a:stretch>
            <a:fillRect/>
          </a:stretch>
        </p:blipFill>
        <p:spPr>
          <a:xfrm>
            <a:off x="0" y="5080"/>
            <a:ext cx="1219263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850" y="1439545"/>
            <a:ext cx="11045825" cy="4737735"/>
          </a:xfrm>
        </p:spPr>
        <p:txBody>
          <a:bodyPr>
            <a:normAutofit fontScale="90000"/>
          </a:bodyPr>
          <a:p>
            <a:pPr marL="0" indent="0" algn="just">
              <a:buNone/>
            </a:pPr>
            <a:r>
              <a:rPr lang="en-US" altLang="en-GB" sz="2220" b="1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r>
              <a:rPr lang="en-IN" altLang="en-US" sz="222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GB" sz="222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10000"/>
              </a:lnSpc>
            </a:pPr>
            <a:r>
              <a:rPr lang="en-US" altLang="en-GB" sz="2220">
                <a:latin typeface="Times New Roman" panose="02020603050405020304" charset="0"/>
                <a:cs typeface="Times New Roman" panose="02020603050405020304" charset="0"/>
              </a:rPr>
              <a:t>Built an end-to-end automated stock analytics pipeline using a Bronze–Silver–Gold architecture.</a:t>
            </a: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10000"/>
              </a:lnSpc>
            </a:pPr>
            <a:r>
              <a:rPr lang="en-US" altLang="en-GB" sz="2220">
                <a:latin typeface="Times New Roman" panose="02020603050405020304" charset="0"/>
                <a:cs typeface="Times New Roman" panose="02020603050405020304" charset="0"/>
              </a:rPr>
              <a:t>Implemented reliable orchestration with Apache Airflow, scalable analytics using Databricks, and interactive insights through Power BI.</a:t>
            </a: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10000"/>
              </a:lnSpc>
            </a:pPr>
            <a:r>
              <a:rPr lang="en-US" altLang="en-GB" sz="2220">
                <a:latin typeface="Times New Roman" panose="02020603050405020304" charset="0"/>
                <a:cs typeface="Times New Roman" panose="02020603050405020304" charset="0"/>
              </a:rPr>
              <a:t>Enabled incremental processing, monitoring, and alerting, ensuring production-level reliability and performance.</a:t>
            </a: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None/>
            </a:pPr>
            <a:r>
              <a:rPr lang="en-US" altLang="en-GB" sz="2220" b="1">
                <a:latin typeface="Times New Roman" panose="02020603050405020304" charset="0"/>
                <a:cs typeface="Times New Roman" panose="02020603050405020304" charset="0"/>
              </a:rPr>
              <a:t>Future Scope</a:t>
            </a:r>
            <a:endParaRPr lang="en-US" altLang="en-GB" sz="222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 sz="2220">
                <a:latin typeface="Times New Roman" panose="02020603050405020304" charset="0"/>
                <a:cs typeface="Times New Roman" panose="02020603050405020304" charset="0"/>
              </a:rPr>
              <a:t>Integrate machine learning models for stock trend prediction and risk forecasting.</a:t>
            </a: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 sz="2220">
                <a:latin typeface="Times New Roman" panose="02020603050405020304" charset="0"/>
                <a:cs typeface="Times New Roman" panose="02020603050405020304" charset="0"/>
              </a:rPr>
              <a:t>Enhance data quality checks, anomaly detection, and alerting mechanisms.</a:t>
            </a: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altLang="en-GB" sz="2220">
                <a:latin typeface="Times New Roman" panose="02020603050405020304" charset="0"/>
                <a:cs typeface="Times New Roman" panose="02020603050405020304" charset="0"/>
              </a:rPr>
              <a:t>Expand analytics to cover multiple markets and asset classes.</a:t>
            </a:r>
            <a:endParaRPr lang="en-US" altLang="en-GB" sz="222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77850" y="369570"/>
            <a:ext cx="7745095" cy="1004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GB"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Conclusion and </a:t>
            </a:r>
            <a:r>
              <a:rPr lang="en-US" altLang="en-GB" sz="44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Future Scope</a:t>
            </a:r>
            <a:endParaRPr lang="en-US" altLang="en-GB" sz="44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0" y="2317115"/>
            <a:ext cx="4064000" cy="1388745"/>
          </a:xfrm>
        </p:spPr>
        <p:txBody>
          <a:bodyPr/>
          <a:p>
            <a:r>
              <a:rPr lang="en-IN" altLang="en-GB" sz="5400" b="1">
                <a:latin typeface="Times New Roman" panose="02020603050405020304" charset="0"/>
                <a:cs typeface="Times New Roman" panose="02020603050405020304" charset="0"/>
              </a:rPr>
              <a:t>Thank You</a:t>
            </a:r>
            <a:endParaRPr lang="en-IN" altLang="en-GB" sz="5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95" y="288925"/>
            <a:ext cx="10515600" cy="1325563"/>
          </a:xfrm>
        </p:spPr>
        <p:txBody>
          <a:bodyPr/>
          <a:p>
            <a:pPr algn="l"/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Business Problem</a:t>
            </a:r>
            <a:endParaRPr lang="en-US" altLang="en-GB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015" y="1507490"/>
            <a:ext cx="9062720" cy="4573905"/>
          </a:xfrm>
        </p:spPr>
        <p:txBody>
          <a:bodyPr>
            <a:normAutofit lnSpcReduction="20000"/>
          </a:bodyPr>
          <a:p>
            <a:pPr>
              <a:lnSpc>
                <a:spcPct val="14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Stock data arrives as separate daily CSV files with no consolidation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Manual calculations lead to inconsistent return and risk metrics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Raw price data lacks standard structure and historical alignment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High probability of human errors in analysis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No portfolio-level view across multiple stocks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Difficult to analyze long-term trends and patterns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Time-consuming and not scalable as data grows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4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No reliable single source of truth for decision-making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ChatGPT Image Jan 5, 2026, 11_09_51 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4625" y="3042285"/>
            <a:ext cx="5394960" cy="3596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 </a:t>
            </a: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Project Objectives</a:t>
            </a:r>
            <a:endParaRPr lang="en-GB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691005"/>
            <a:ext cx="9541510" cy="4449445"/>
          </a:xfrm>
        </p:spPr>
        <p:txBody>
          <a:bodyPr>
            <a:normAutofit/>
          </a:bodyPr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Automated stock data ingestion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Time-series &amp; portfolio analytics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Scheduled ETL using Apache Airflow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Scalable processing using Databricks &amp; Spark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Interactive dashboards in Power BI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6920" y="1343025"/>
            <a:ext cx="4883150" cy="4171315"/>
          </a:xfrm>
          <a:prstGeom prst="rect">
            <a:avLst/>
          </a:prstGeom>
          <a:solidFill>
            <a:srgbClr val="FAF8FB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Technology Stack</a:t>
            </a:r>
            <a:endParaRPr lang="en-GB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Tools Used</a:t>
            </a:r>
            <a:r>
              <a:rPr lang="en-IN" altLang="en-US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IN" altLang="en-US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altLang="en-GB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Apache Airflow – Orchestration &amp; scheduling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Python – Data ingestion &amp; transformations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Databricks (Apache Spark) – Scalable analytics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GB" sz="2400">
                <a:latin typeface="Times New Roman" panose="02020603050405020304" charset="0"/>
                <a:cs typeface="Times New Roman" panose="02020603050405020304" charset="0"/>
              </a:rPr>
              <a:t>Power BI – Dashboards &amp; reporting</a:t>
            </a:r>
            <a:endParaRPr lang="en-US" altLang="en-GB" sz="24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Pic-3-1-removebg-preview"/>
          <p:cNvPicPr>
            <a:picLocks noChangeAspect="1"/>
          </p:cNvPicPr>
          <p:nvPr/>
        </p:nvPicPr>
        <p:blipFill>
          <a:blip r:embed="rId1"/>
          <a:srcRect t="28466" r="57" b="30044"/>
          <a:stretch>
            <a:fillRect/>
          </a:stretch>
        </p:blipFill>
        <p:spPr>
          <a:xfrm>
            <a:off x="8498205" y="573405"/>
            <a:ext cx="3353435" cy="1252220"/>
          </a:xfrm>
          <a:prstGeom prst="rect">
            <a:avLst/>
          </a:prstGeom>
        </p:spPr>
      </p:pic>
      <p:pic>
        <p:nvPicPr>
          <p:cNvPr id="6" name="Picture 5" descr="Python-logo-notext.svg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910" y="2385060"/>
            <a:ext cx="1675130" cy="1675130"/>
          </a:xfrm>
          <a:prstGeom prst="rect">
            <a:avLst/>
          </a:prstGeom>
        </p:spPr>
      </p:pic>
      <p:pic>
        <p:nvPicPr>
          <p:cNvPr id="7" name="Picture 6" descr="Databricks-Logo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0" y="3670300"/>
            <a:ext cx="3032125" cy="1590675"/>
          </a:xfrm>
          <a:prstGeom prst="rect">
            <a:avLst/>
          </a:prstGeom>
        </p:spPr>
      </p:pic>
      <p:pic>
        <p:nvPicPr>
          <p:cNvPr id="8" name="Picture 7" descr="images-removebg-preview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720" y="5430520"/>
            <a:ext cx="3190875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280" y="181610"/>
            <a:ext cx="10515600" cy="1325563"/>
          </a:xfrm>
        </p:spPr>
        <p:txBody>
          <a:bodyPr/>
          <a:p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Datasets Used</a:t>
            </a:r>
            <a:endParaRPr lang="en-US" altLang="en-GB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590" y="1259840"/>
            <a:ext cx="7371080" cy="4351655"/>
          </a:xfrm>
        </p:spPr>
        <p:txBody>
          <a:bodyPr>
            <a:noAutofit/>
          </a:bodyPr>
          <a:p>
            <a:pPr marL="0" indent="0">
              <a:lnSpc>
                <a:spcPct val="80000"/>
              </a:lnSpc>
              <a:buNone/>
            </a:pP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en-US" altLang="en-GB" sz="1800" b="1">
                <a:latin typeface="Times New Roman" panose="02020603050405020304" charset="0"/>
                <a:cs typeface="Times New Roman" panose="02020603050405020304" charset="0"/>
              </a:rPr>
              <a:t>Stock Prices (stock_prices.csv)</a:t>
            </a:r>
            <a:endParaRPr lang="en-US" altLang="en-GB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90000"/>
              </a:lnSpc>
            </a:pPr>
            <a:r>
              <a:rPr lang="en-US" altLang="en-GB" sz="1800">
                <a:latin typeface="Times New Roman" panose="02020603050405020304" charset="0"/>
                <a:cs typeface="Times New Roman" panose="02020603050405020304" charset="0"/>
              </a:rPr>
              <a:t>Daily stock market price data used for return, volatility, trend, and sector analysis.</a:t>
            </a:r>
            <a:endParaRPr lang="en-US" altLang="en-GB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en-GB" sz="1800">
                <a:latin typeface="Times New Roman" panose="02020603050405020304" charset="0"/>
                <a:cs typeface="Times New Roman" panose="02020603050405020304" charset="0"/>
              </a:rPr>
              <a:t>Key Fields: Trade Date, Symbol, Company, Sector, Open, High, Low, Close, Volume, Market Cap, Exchange</a:t>
            </a:r>
            <a:endParaRPr lang="en-US" altLang="en-GB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80000"/>
              </a:lnSpc>
            </a:pPr>
            <a:endParaRPr lang="en-US" altLang="en-GB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US" altLang="en-GB" sz="1800" b="1">
                <a:latin typeface="Times New Roman" panose="02020603050405020304" charset="0"/>
                <a:cs typeface="Times New Roman" panose="02020603050405020304" charset="0"/>
              </a:rPr>
              <a:t>Portfolio Transactions (portfolio_transactions.csv)</a:t>
            </a:r>
            <a:endParaRPr lang="en-US" altLang="en-GB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en-GB" sz="1800">
                <a:latin typeface="Times New Roman" panose="02020603050405020304" charset="0"/>
                <a:cs typeface="Times New Roman" panose="02020603050405020304" charset="0"/>
              </a:rPr>
              <a:t>Simulated investor BUY/SELL transactions used to dynamically derive portfolio holdings.</a:t>
            </a:r>
            <a:endParaRPr lang="en-US" altLang="en-GB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en-US" altLang="en-GB" sz="1800">
                <a:latin typeface="Times New Roman" panose="02020603050405020304" charset="0"/>
                <a:cs typeface="Times New Roman" panose="02020603050405020304" charset="0"/>
              </a:rPr>
              <a:t>Key Fields: Transaction ID, Trade Date, Investor ID, Symbol, Action, Quantity, Trade Price</a:t>
            </a:r>
            <a:endParaRPr lang="en-US" altLang="en-GB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80000"/>
              </a:lnSpc>
            </a:pPr>
            <a:endParaRPr lang="en-US" altLang="en-GB" sz="18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IN" altLang="en-US" sz="1800" b="1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altLang="en-GB" sz="1800" b="1">
                <a:latin typeface="Times New Roman" panose="02020603050405020304" charset="0"/>
                <a:cs typeface="Times New Roman" panose="02020603050405020304" charset="0"/>
              </a:rPr>
              <a:t>Investor Master (investor_master.csv)</a:t>
            </a:r>
            <a:endParaRPr lang="en-US" altLang="en-GB" sz="18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80000"/>
              </a:lnSpc>
            </a:pPr>
            <a:r>
              <a:rPr lang="en-US" altLang="en-GB" sz="1800">
                <a:latin typeface="Times New Roman" panose="02020603050405020304" charset="0"/>
                <a:cs typeface="Times New Roman" panose="02020603050405020304" charset="0"/>
              </a:rPr>
              <a:t>Investor metadata used for risk profiling and segmentation analytics.</a:t>
            </a:r>
            <a:endParaRPr lang="en-US" altLang="en-GB" sz="18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80000"/>
              </a:lnSpc>
            </a:pPr>
            <a:r>
              <a:rPr lang="en-US" altLang="en-GB" sz="1800">
                <a:latin typeface="Times New Roman" panose="02020603050405020304" charset="0"/>
                <a:cs typeface="Times New Roman" panose="02020603050405020304" charset="0"/>
              </a:rPr>
              <a:t>Key Fields: Investor ID, Investor Type, Risk Profile, Region</a:t>
            </a:r>
            <a:endParaRPr lang="en-US" altLang="en-GB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4495" y="307340"/>
            <a:ext cx="4022090" cy="62560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130810"/>
            <a:ext cx="10776585" cy="793115"/>
          </a:xfrm>
        </p:spPr>
        <p:txBody>
          <a:bodyPr>
            <a:normAutofit fontScale="90000"/>
          </a:bodyPr>
          <a:p>
            <a:pPr algn="ctr"/>
            <a:r>
              <a:rPr lang="en-IN" altLang="en-GB" sz="3555" b="1">
                <a:latin typeface="Times New Roman" panose="02020603050405020304" charset="0"/>
                <a:cs typeface="Times New Roman" panose="02020603050405020304" charset="0"/>
              </a:rPr>
              <a:t>END TO END STOCK ANALYTICS DATA PLATFORM</a:t>
            </a:r>
            <a:endParaRPr lang="en-IN" altLang="en-GB" sz="3555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Picture 4" descr="ChatGPT Image Jan 3, 2026, 07_27_06 PM"/>
          <p:cNvPicPr>
            <a:picLocks noChangeAspect="1"/>
          </p:cNvPicPr>
          <p:nvPr/>
        </p:nvPicPr>
        <p:blipFill>
          <a:blip r:embed="rId1"/>
          <a:srcRect t="13472"/>
          <a:stretch>
            <a:fillRect/>
          </a:stretch>
        </p:blipFill>
        <p:spPr>
          <a:xfrm>
            <a:off x="995680" y="818515"/>
            <a:ext cx="10107930" cy="6039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27990" y="628650"/>
            <a:ext cx="4095750" cy="986155"/>
          </a:xfrm>
        </p:spPr>
        <p:txBody>
          <a:bodyPr>
            <a:noAutofit/>
          </a:bodyPr>
          <a:p>
            <a:pPr algn="ctr"/>
            <a:endParaRPr lang="en-US" altLang="en-GB" sz="1600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en-GB" sz="2700" u="sng">
                <a:latin typeface="Times New Roman" panose="02020603050405020304" charset="0"/>
                <a:cs typeface="Times New Roman" panose="02020603050405020304" charset="0"/>
              </a:rPr>
              <a:t>Bronze Layer</a:t>
            </a:r>
            <a:endParaRPr lang="en-US" altLang="en-GB" sz="2700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en-US" altLang="en-GB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Raw Data Ingestion</a:t>
            </a:r>
            <a:endParaRPr lang="en-US" altLang="en-GB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en-US" altLang="en-GB" b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56285" y="1141730"/>
            <a:ext cx="5157470" cy="4373880"/>
          </a:xfrm>
        </p:spPr>
        <p:txBody>
          <a:bodyPr>
            <a:noAutofit/>
          </a:bodyPr>
          <a:p>
            <a:pPr>
              <a:lnSpc>
                <a:spcPct val="6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Stores data exactly as received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No transformations applied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Maintains data traceability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Supports reprocessing and recovery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Executed via Airflow tasks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09335" y="790893"/>
            <a:ext cx="5183188" cy="823912"/>
          </a:xfrm>
        </p:spPr>
        <p:txBody>
          <a:bodyPr>
            <a:noAutofit/>
          </a:bodyPr>
          <a:p>
            <a:pPr algn="ctr">
              <a:buClrTx/>
              <a:buSzTx/>
              <a:buNone/>
            </a:pPr>
            <a:r>
              <a:rPr lang="en-US" altLang="en-GB" sz="2700" u="sng">
                <a:latin typeface="Times New Roman" panose="02020603050405020304" charset="0"/>
                <a:cs typeface="Times New Roman" panose="02020603050405020304" charset="0"/>
              </a:rPr>
              <a:t>Silver Layer</a:t>
            </a:r>
            <a:endParaRPr lang="en-US" altLang="en-GB" sz="2700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None/>
            </a:pPr>
            <a:r>
              <a:rPr lang="en-US" altLang="en-GB" u="sng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 Cleaning &amp; Transformation</a:t>
            </a:r>
            <a:endParaRPr lang="en-US" altLang="en-GB" b="1" u="sng"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ClrTx/>
              <a:buSzTx/>
              <a:buNone/>
            </a:pPr>
            <a:endParaRPr lang="en-US" altLang="en-GB" b="1" u="sng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393180" y="1141730"/>
            <a:ext cx="5183505" cy="4373880"/>
          </a:xfrm>
        </p:spPr>
        <p:txBody>
          <a:bodyPr>
            <a:noAutofit/>
          </a:bodyPr>
          <a:p>
            <a:pPr algn="l"/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Handles missing and invalid values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6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Removes duplicate records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6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Standardizes data types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6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Performs feature engineering (daily returns)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6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l"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Produces analytics-ready datasets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225" y="4383405"/>
            <a:ext cx="3397885" cy="2157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r="9215"/>
          <a:stretch>
            <a:fillRect/>
          </a:stretch>
        </p:blipFill>
        <p:spPr>
          <a:xfrm>
            <a:off x="9548495" y="5079365"/>
            <a:ext cx="2533650" cy="7658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r="6668"/>
          <a:stretch>
            <a:fillRect/>
          </a:stretch>
        </p:blipFill>
        <p:spPr>
          <a:xfrm>
            <a:off x="6508115" y="4496435"/>
            <a:ext cx="2954020" cy="18180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470" y="238760"/>
            <a:ext cx="10293350" cy="1007745"/>
          </a:xfrm>
        </p:spPr>
        <p:txBody>
          <a:bodyPr/>
          <a:p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Gold Layer Analytics</a:t>
            </a:r>
            <a:endParaRPr lang="en-GB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3110" y="1317625"/>
            <a:ext cx="10953115" cy="4361815"/>
          </a:xfrm>
        </p:spPr>
        <p:txBody>
          <a:bodyPr>
            <a:noAutofit/>
          </a:bodyPr>
          <a:p>
            <a:pPr marL="0" indent="0" algn="just">
              <a:lnSpc>
                <a:spcPct val="50000"/>
              </a:lnSpc>
              <a:buNone/>
            </a:pPr>
            <a:r>
              <a:rPr lang="en-US" altLang="en-GB" sz="2400" b="1">
                <a:latin typeface="Times New Roman" panose="02020603050405020304" charset="0"/>
                <a:cs typeface="Times New Roman" panose="02020603050405020304" charset="0"/>
              </a:rPr>
              <a:t>Business-Focused Insights</a:t>
            </a:r>
            <a:r>
              <a:rPr lang="en-IN" altLang="en-US" sz="2400" b="1">
                <a:latin typeface="Times New Roman" panose="02020603050405020304" charset="0"/>
                <a:cs typeface="Times New Roman" panose="02020603050405020304" charset="0"/>
              </a:rPr>
              <a:t>:</a:t>
            </a:r>
            <a:endParaRPr lang="en-US" altLang="en-GB" sz="2400" b="1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5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60000"/>
              </a:lnSpc>
            </a:pPr>
            <a:r>
              <a:rPr lang="en-US" altLang="en-GB" sz="2000" b="1">
                <a:latin typeface="Times New Roman" panose="02020603050405020304" charset="0"/>
                <a:cs typeface="Times New Roman" panose="02020603050405020304" charset="0"/>
              </a:rPr>
              <a:t>Portfolio Performance</a:t>
            </a:r>
            <a:r>
              <a:rPr lang="en-IN" altLang="en-US" sz="2000" b="1">
                <a:latin typeface="Times New Roman" panose="02020603050405020304" charset="0"/>
                <a:cs typeface="Times New Roman" panose="02020603050405020304" charset="0"/>
              </a:rPr>
              <a:t> :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Calculates total portfolio value over time to track overall investment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60000"/>
              </a:lnSpc>
              <a:buNone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 growth.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5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50000"/>
              </a:lnSpc>
            </a:pPr>
            <a:r>
              <a:rPr lang="en-US" altLang="en-GB" sz="2000" b="1">
                <a:latin typeface="Times New Roman" panose="02020603050405020304" charset="0"/>
                <a:cs typeface="Times New Roman" panose="02020603050405020304" charset="0"/>
              </a:rPr>
              <a:t>Risk &amp; Volatility Analysis</a:t>
            </a:r>
            <a:r>
              <a:rPr lang="en-IN" altLang="en-US" sz="2000" b="1">
                <a:latin typeface="Times New Roman" panose="02020603050405020304" charset="0"/>
                <a:cs typeface="Times New Roman" panose="02020603050405020304" charset="0"/>
              </a:rPr>
              <a:t> :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Measures price fluctuations to identify high-risk and stable stocks.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5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60000"/>
              </a:lnSpc>
            </a:pPr>
            <a:r>
              <a:rPr lang="en-US" altLang="en-GB" sz="2000" b="1">
                <a:latin typeface="Times New Roman" panose="02020603050405020304" charset="0"/>
                <a:cs typeface="Times New Roman" panose="02020603050405020304" charset="0"/>
              </a:rPr>
              <a:t>Sector Dominance</a:t>
            </a:r>
            <a:r>
              <a:rPr lang="en-IN" altLang="en-US" sz="2000" b="1">
                <a:latin typeface="Times New Roman" panose="02020603050405020304" charset="0"/>
                <a:cs typeface="Times New Roman" panose="02020603050405020304" charset="0"/>
              </a:rPr>
              <a:t> :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Aggregates trading activity by sector to identify leading and underperforming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60000"/>
              </a:lnSpc>
              <a:buNone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 sectors.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5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70000"/>
              </a:lnSpc>
            </a:pPr>
            <a:r>
              <a:rPr lang="en-US" altLang="en-GB" sz="2000" b="1">
                <a:latin typeface="Times New Roman" panose="02020603050405020304" charset="0"/>
                <a:cs typeface="Times New Roman" panose="02020603050405020304" charset="0"/>
              </a:rPr>
              <a:t>Investor Trading Behavior</a:t>
            </a:r>
            <a:r>
              <a:rPr lang="en-IN" altLang="en-US" sz="2000" b="1">
                <a:latin typeface="Times New Roman" panose="02020603050405020304" charset="0"/>
                <a:cs typeface="Times New Roman" panose="02020603050405020304" charset="0"/>
              </a:rPr>
              <a:t> :</a:t>
            </a: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Classifies investors based on trading frequency to understand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70000"/>
              </a:lnSpc>
              <a:buNone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 behavior patterns.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5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60000"/>
              </a:lnSpc>
            </a:pPr>
            <a:r>
              <a:rPr lang="en-US" altLang="en-GB" sz="2000" b="1">
                <a:latin typeface="Times New Roman" panose="02020603050405020304" charset="0"/>
                <a:cs typeface="Times New Roman" panose="02020603050405020304" charset="0"/>
              </a:rPr>
              <a:t>Risk-Adjusted Returns</a:t>
            </a:r>
            <a:r>
              <a:rPr lang="en-IN" altLang="en-US" sz="2000" b="1">
                <a:latin typeface="Times New Roman" panose="02020603050405020304" charset="0"/>
                <a:cs typeface="Times New Roman" panose="02020603050405020304" charset="0"/>
              </a:rPr>
              <a:t> :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Evaluates returns relative to risk to identify efficient investment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60000"/>
              </a:lnSpc>
              <a:buNone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 opportunities.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5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50000"/>
              </a:lnSpc>
              <a:buNone/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All tables are optimized for direct Power BI visualization and analysis.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8FB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0405" y="192405"/>
            <a:ext cx="10515600" cy="1325563"/>
          </a:xfrm>
        </p:spPr>
        <p:txBody>
          <a:bodyPr/>
          <a:p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Airflow Orchestration</a:t>
            </a:r>
            <a:endParaRPr lang="en-GB" altLang="en-US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0075" y="1252855"/>
            <a:ext cx="9114790" cy="4775835"/>
          </a:xfrm>
        </p:spPr>
        <p:txBody>
          <a:bodyPr>
            <a:noAutofit/>
          </a:bodyPr>
          <a:p>
            <a:pPr marL="0" indent="0">
              <a:lnSpc>
                <a:spcPct val="50000"/>
              </a:lnSpc>
              <a:buNone/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Entire ETL pipeline orchestrated using a single Airflow DAG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Supports daily scheduled runs and manual execution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Strict task dependencies enforce correct execution order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Prevents downstream execution if any upstream task fails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IN" altLang="en-US" sz="2000" b="1">
                <a:latin typeface="Times New Roman" panose="02020603050405020304" charset="0"/>
                <a:cs typeface="Times New Roman" panose="02020603050405020304" charset="0"/>
              </a:rPr>
              <a:t>Databricks Integration:</a:t>
            </a:r>
            <a:endParaRPr lang="en-IN" altLang="en-US" sz="20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5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Databricks analytics triggered from Airflow using DatabricksRunNowOperator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5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6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The Databricks connection and Job ID are externalized using environment 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IN" altLang="en-US" sz="200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variables and AirflowVariables.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r>
              <a:rPr lang="en-US" altLang="en-GB" sz="2000">
                <a:latin typeface="Times New Roman" panose="02020603050405020304" charset="0"/>
                <a:cs typeface="Times New Roman" panose="02020603050405020304" charset="0"/>
              </a:rPr>
              <a:t>Airflow controls execution, while Databricks handles scalable computation.</a:t>
            </a: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50000"/>
              </a:lnSpc>
            </a:pPr>
            <a:endParaRPr lang="en-US" altLang="en-GB" sz="20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0018" r="10038"/>
          <a:stretch>
            <a:fillRect/>
          </a:stretch>
        </p:blipFill>
        <p:spPr>
          <a:xfrm>
            <a:off x="9384665" y="334645"/>
            <a:ext cx="2518410" cy="6108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6162</Words>
  <Application>WPS Presentation</Application>
  <PresentationFormat>Widescreen</PresentationFormat>
  <Paragraphs>202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SimSun</vt:lpstr>
      <vt:lpstr>Wingdings</vt:lpstr>
      <vt:lpstr>Times New Roman</vt:lpstr>
      <vt:lpstr>Microsoft YaHei</vt:lpstr>
      <vt:lpstr>Arial Unicode MS</vt:lpstr>
      <vt:lpstr>Calibri Light</vt:lpstr>
      <vt:lpstr>Calibri</vt:lpstr>
      <vt:lpstr>Office Theme</vt:lpstr>
      <vt:lpstr>Stock Market Trading &amp; Portfolio Performance Analytics Platform</vt:lpstr>
      <vt:lpstr>Business Problem</vt:lpstr>
      <vt:lpstr> Project Objectives</vt:lpstr>
      <vt:lpstr>Technology Stack</vt:lpstr>
      <vt:lpstr>Datasets Used</vt:lpstr>
      <vt:lpstr>END TO END STOCK ANALYTICS DATA PLATFORM</vt:lpstr>
      <vt:lpstr>PowerPoint 演示文稿</vt:lpstr>
      <vt:lpstr>Gold Layer Analytics</vt:lpstr>
      <vt:lpstr>Airflow Orchestration</vt:lpstr>
      <vt:lpstr>Automated Failure Notifications (Email Alerts)</vt:lpstr>
      <vt:lpstr>Monitoring, Logging &amp; Error Handling</vt:lpstr>
      <vt:lpstr>PowerBI - Dashboards Developed</vt:lpstr>
      <vt:lpstr>Data Modeling, Analytics &amp; Visualization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Pranathi Maganti</cp:lastModifiedBy>
  <cp:revision>18</cp:revision>
  <dcterms:created xsi:type="dcterms:W3CDTF">2025-07-23T00:59:00Z</dcterms:created>
  <dcterms:modified xsi:type="dcterms:W3CDTF">2026-01-06T14:13:38Z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5400CFF8A31541CE8B317C6E3D168008_11</vt:lpwstr>
  </property>
  <property fmtid="{D5CDD505-2E9C-101B-9397-08002B2CF9AE}" pid="3" name="KSOProductBuildVer">
    <vt:lpwstr>2057-12.2.0.23196</vt:lpwstr>
  </property>
</Properties>
</file>